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9" r:id="rId4"/>
    <p:sldId id="256" r:id="rId5"/>
    <p:sldId id="260" r:id="rId6"/>
    <p:sldId id="258" r:id="rId7"/>
    <p:sldId id="259" r:id="rId8"/>
    <p:sldId id="257" r:id="rId9"/>
    <p:sldId id="262" r:id="rId10"/>
    <p:sldId id="261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효림" initials="김" lastIdx="1" clrIdx="0">
    <p:extLst>
      <p:ext uri="{19B8F6BF-5375-455C-9EA6-DF929625EA0E}">
        <p15:presenceInfo xmlns:p15="http://schemas.microsoft.com/office/powerpoint/2012/main" userId="김효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086BB-F0D8-4901-B943-5AA54BCA5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5D4DDD-66AB-4ED5-AFE8-2C9B11FAF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7A826-B69F-41F5-B4E3-BD936B23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CFFAE-C648-4D38-BA69-B5ED0337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E17E0-55B6-467F-B777-4C173C35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29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B00FC-13E0-4D20-95EF-A454DFF0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247A8-A840-4A97-9641-299D6E61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65B9-30ED-4A69-87D0-F45C5C40B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9EBB5-979E-46BE-BA2A-D5C77FA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C428A9-02BF-4A2E-BD15-41F3E519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6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6E5598-2800-4CDF-AC7E-02911F73D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CEF602-BDBB-46B3-BCBB-2EE1AA162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F2C35-9E81-45B3-BA2A-A4AB2AD2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46263-4D38-4260-81A8-BF3C8F9C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35D28-F9DA-4C66-93A5-D6D8DE1AF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13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1649-0259-4000-816E-1A7278C6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42F5E-FF0A-4B86-AAA0-DC48470C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0292CC-652B-46FE-B0E1-451B9A575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80CEBF-8F15-4566-B14A-2563B592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F26A2-0EA0-4CB6-AEB3-17FE26ED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F1FFC-EAE6-4612-AFC8-76D02671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766EFF-DA98-4C23-BFF3-35B12EBB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8DE6A-70D5-420A-9207-24621E7C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A56D72-1524-4551-9679-191EDF2A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C7B94-96C0-409F-A9C9-62F985109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79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0A2D-4502-45AE-A251-C39D001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E71E7-55E9-4294-BF8A-E747B9AEB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DEF6D8-1070-4415-B8F4-F41DF964B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CB535-F23D-44F2-BF17-870A1F4E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22DB-5B1E-499D-AAB8-275F50D5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88FCB-85BB-49D1-8917-1859F688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8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9E9C5-A739-48F0-890F-3158CD49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04C260-EB8E-480C-AA4A-CA9A964DF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334937-7CA9-46AF-B822-7C667AB95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4C1D8B-BD7A-4E60-B423-CEEE34449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9A5E53-B533-4453-A988-BFA131478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0D165-C7D0-4083-9E7B-3744B224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21E243-C4DF-4642-A938-9B5BDF3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8ADF3F-0B68-4777-BFC3-55147BB2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8E5C8-3CBA-4538-8754-8F57C8EE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96DA7-112C-42B4-88E9-F059E768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E58B86-8BBD-417E-AA02-48948D43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3281E-BEB4-42C4-BF00-616F2B1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DDB4E8-8CBB-4BC4-8B3A-9FE6FA53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7EEB5B-C440-4507-8FE7-823014CC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A4FBAF-9298-46B7-86DD-E89309B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1BD41-52C6-4ABB-8BB8-C6C1BFC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79BDE-132B-4CB6-930A-76CC477F9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2C2360-2AD4-408E-8D09-949322DA9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73EF4-032F-4805-A1CF-5CF53D38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3A7BE-7379-4D6C-A1DD-F2D21EAF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671F-8FA4-4156-8ABC-263A8CF0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E85BB-7AD1-44BA-B80E-0440AFE1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E1D90A-F17B-4C41-A098-DF43F92C4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62B87-A7E0-4A40-BECD-D250E64A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614A7-250F-43CA-ABFD-D01B3FA7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1CF425-C903-4501-91EF-0E928DB1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A4109-4679-4C08-90A3-90198167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9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B16E6-728D-4BA2-92FA-8B9FE05E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980E8-08A3-4951-BD16-193895213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C0D3D-2F5B-4E70-99B5-D0717237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15E08-D484-470C-8FD7-09A674E471CE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E962F-73EA-4875-B4F9-3C8211D6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CE64F-EE58-4980-9C8B-86B240938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C750E-B6A4-46D3-8C16-E692E80B4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blog.naver.com/PostView.nhn?blogId=worn921&amp;logNo=220739194702&amp;proxyReferer=https:%2F%2Fwww.google.com%2F" TargetMode="External"/><Relationship Id="rId4" Type="http://schemas.openxmlformats.org/officeDocument/2006/relationships/hyperlink" Target="https://m.blog.naver.com/subome/22156160421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.post.naver.com/viewer/postView.nhn?volumeNo=13514323&amp;memberNo=41323349&amp;searchKeyword=%EB%B9%85%EB%8D%B0%EC%9D%B4%ED%84%B0%EB%A5%BC%20%EC%A7%80%ED%83%B1%ED%95%98%EB%8A%94%20%EA%B8%B0%EC%88%A0&amp;searchRank=477" TargetMode="External"/><Relationship Id="rId4" Type="http://schemas.openxmlformats.org/officeDocument/2006/relationships/hyperlink" Target="https://www.elfarchive.org/2019/02/30year-dystopia-after.html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1.daumcdn.net/liveboard/thisisgame/37dc4c2a33f84e36b0e39378b558c74e.JP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.blog.naver.com/fingering519/222001499943" TargetMode="External"/><Relationship Id="rId5" Type="http://schemas.openxmlformats.org/officeDocument/2006/relationships/hyperlink" Target="https://m.cafe.daum.net/SoulDresser/FLTB/138234?svc=daumapp&amp;bucket=toros_cafe_channel_beta" TargetMode="Externa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C10038-C8E1-4169-875B-BE9ECEF5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3777">
            <a:off x="3399881" y="1437423"/>
            <a:ext cx="1358353" cy="1594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8E072-D2C8-4388-B9E8-F686268E8AC6}"/>
              </a:ext>
            </a:extLst>
          </p:cNvPr>
          <p:cNvSpPr txBox="1"/>
          <p:nvPr/>
        </p:nvSpPr>
        <p:spPr>
          <a:xfrm>
            <a:off x="3714503" y="3044279"/>
            <a:ext cx="4762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BE ANYONE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C04890-E73A-4D19-8EFE-E67484D2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14571">
            <a:off x="1718695" y="1253065"/>
            <a:ext cx="2054756" cy="2412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B1D14-0FC0-43BF-914F-AC071D9222EC}"/>
              </a:ext>
            </a:extLst>
          </p:cNvPr>
          <p:cNvSpPr txBox="1"/>
          <p:nvPr/>
        </p:nvSpPr>
        <p:spPr>
          <a:xfrm>
            <a:off x="9110445" y="5075339"/>
            <a:ext cx="299633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2017184026 </a:t>
            </a:r>
            <a:r>
              <a:rPr lang="ko-KR" altLang="en-US" sz="2400" b="1" dirty="0">
                <a:solidFill>
                  <a:schemeClr val="bg1"/>
                </a:solidFill>
              </a:rPr>
              <a:t>이용석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2015180040 </a:t>
            </a:r>
            <a:r>
              <a:rPr lang="ko-KR" altLang="en-US" sz="2400" b="1" dirty="0">
                <a:solidFill>
                  <a:schemeClr val="bg1"/>
                </a:solidFill>
              </a:rPr>
              <a:t>채영문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2017184009 </a:t>
            </a:r>
            <a:r>
              <a:rPr lang="ko-KR" altLang="en-US" sz="2400" b="1" dirty="0">
                <a:solidFill>
                  <a:schemeClr val="bg1"/>
                </a:solidFill>
              </a:rPr>
              <a:t>김효림</a:t>
            </a:r>
          </a:p>
        </p:txBody>
      </p:sp>
    </p:spTree>
    <p:extLst>
      <p:ext uri="{BB962C8B-B14F-4D97-AF65-F5344CB8AC3E}">
        <p14:creationId xmlns:p14="http://schemas.microsoft.com/office/powerpoint/2010/main" val="96645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E9D41B-8133-43C4-89E3-EFE20B4A1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34" y="1608437"/>
            <a:ext cx="5258534" cy="435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C3268-5858-40EC-9AB2-7A7C70718AC5}"/>
              </a:ext>
            </a:extLst>
          </p:cNvPr>
          <p:cNvSpPr txBox="1"/>
          <p:nvPr/>
        </p:nvSpPr>
        <p:spPr>
          <a:xfrm>
            <a:off x="5410405" y="3621655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혹한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A0E9-3F8A-494E-AFF2-2F687ED62DD0}"/>
              </a:ext>
            </a:extLst>
          </p:cNvPr>
          <p:cNvSpPr txBox="1"/>
          <p:nvPr/>
        </p:nvSpPr>
        <p:spPr>
          <a:xfrm>
            <a:off x="1816718" y="3600113"/>
            <a:ext cx="68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혹서</a:t>
            </a: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7E178C1A-FE61-4445-93F8-CB9E09D8D016}"/>
              </a:ext>
            </a:extLst>
          </p:cNvPr>
          <p:cNvSpPr/>
          <p:nvPr/>
        </p:nvSpPr>
        <p:spPr>
          <a:xfrm>
            <a:off x="2043631" y="4066945"/>
            <a:ext cx="3760340" cy="1024170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D36353-5867-4705-84D8-E25B2D4D7CA5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22F01290-D394-49CF-A57B-7B5E877A1214}"/>
              </a:ext>
            </a:extLst>
          </p:cNvPr>
          <p:cNvSpPr/>
          <p:nvPr/>
        </p:nvSpPr>
        <p:spPr>
          <a:xfrm rot="5400000">
            <a:off x="6856094" y="173862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C929E-E2CE-4044-BEA4-A76B6D5B13DB}"/>
              </a:ext>
            </a:extLst>
          </p:cNvPr>
          <p:cNvSpPr txBox="1"/>
          <p:nvPr/>
        </p:nvSpPr>
        <p:spPr>
          <a:xfrm>
            <a:off x="7198914" y="1527755"/>
            <a:ext cx="4876656" cy="155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플레이어는 혹한과 혹서를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돌아다니면서 플레이하며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따라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온도가 변한다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3809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카메라 시점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눈, 실외, 스키타기, 산이(가) 표시된 사진&#10;&#10;자동 생성된 설명">
            <a:extLst>
              <a:ext uri="{FF2B5EF4-FFF2-40B4-BE49-F238E27FC236}">
                <a16:creationId xmlns:a16="http://schemas.microsoft.com/office/drawing/2014/main" id="{54E7B20C-0759-40EB-B1D2-8EC24525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99" y="1486800"/>
            <a:ext cx="4926791" cy="2994408"/>
          </a:xfrm>
          <a:prstGeom prst="rect">
            <a:avLst/>
          </a:prstGeom>
        </p:spPr>
      </p:pic>
      <p:pic>
        <p:nvPicPr>
          <p:cNvPr id="12" name="그림 11" descr="잔디, 실외, 녹색, 타기이(가) 표시된 사진&#10;&#10;자동 생성된 설명">
            <a:extLst>
              <a:ext uri="{FF2B5EF4-FFF2-40B4-BE49-F238E27FC236}">
                <a16:creationId xmlns:a16="http://schemas.microsoft.com/office/drawing/2014/main" id="{1FA1C276-2D2D-450D-925F-B270E3AD4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71" y="1501888"/>
            <a:ext cx="4926793" cy="2994408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48E1DA0F-B6F8-40EB-9C0C-D7BE51046707}"/>
              </a:ext>
            </a:extLst>
          </p:cNvPr>
          <p:cNvSpPr/>
          <p:nvPr/>
        </p:nvSpPr>
        <p:spPr>
          <a:xfrm rot="5400000">
            <a:off x="1231185" y="55378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44B56-E9CE-42D3-A343-CC0220579A29}"/>
              </a:ext>
            </a:extLst>
          </p:cNvPr>
          <p:cNvSpPr txBox="1"/>
          <p:nvPr/>
        </p:nvSpPr>
        <p:spPr>
          <a:xfrm>
            <a:off x="1617036" y="5416964"/>
            <a:ext cx="583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위의 예시들과 같이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인칭 카메라</a:t>
            </a:r>
            <a:r>
              <a:rPr lang="ko-KR" altLang="en-US" sz="2400" dirty="0"/>
              <a:t>를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E76C04-0169-4D82-98CF-36AFBDBBAA2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266B-055C-4BC2-8805-4D3F1613BA30}"/>
              </a:ext>
            </a:extLst>
          </p:cNvPr>
          <p:cNvSpPr txBox="1"/>
          <p:nvPr/>
        </p:nvSpPr>
        <p:spPr>
          <a:xfrm>
            <a:off x="3266822" y="4550284"/>
            <a:ext cx="30556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https://m.blog.naver.com/subome/221561604213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54923-711A-418E-88A5-07908EF683DC}"/>
              </a:ext>
            </a:extLst>
          </p:cNvPr>
          <p:cNvSpPr txBox="1"/>
          <p:nvPr/>
        </p:nvSpPr>
        <p:spPr>
          <a:xfrm>
            <a:off x="8846471" y="4550284"/>
            <a:ext cx="2906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https://m.blog.naver.com/PostView.nhn?blogId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804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13323" y="4044213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기술적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38E1F9C6-3498-4E92-BA27-80E1349852D5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BAFFB-ADAB-4117-B117-7ADD97F67CCB}"/>
              </a:ext>
            </a:extLst>
          </p:cNvPr>
          <p:cNvSpPr txBox="1"/>
          <p:nvPr/>
        </p:nvSpPr>
        <p:spPr>
          <a:xfrm>
            <a:off x="1663705" y="136079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그림자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23F16-5BB0-4EF7-AE65-2BF69D42BCE9}"/>
              </a:ext>
            </a:extLst>
          </p:cNvPr>
          <p:cNvSpPr txBox="1"/>
          <p:nvPr/>
        </p:nvSpPr>
        <p:spPr>
          <a:xfrm>
            <a:off x="1663705" y="1914991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위치에 따라서 객체들의 달라지는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그림자 길이</a:t>
            </a:r>
            <a:r>
              <a:rPr lang="en-US" altLang="ko-KR" sz="2000" dirty="0"/>
              <a:t>, </a:t>
            </a:r>
            <a:r>
              <a:rPr lang="ko-KR" altLang="en-US" sz="2000" dirty="0"/>
              <a:t>방향 구현</a:t>
            </a: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16742EC9-DA68-46EF-B34B-2CDF86911A38}"/>
              </a:ext>
            </a:extLst>
          </p:cNvPr>
          <p:cNvSpPr/>
          <p:nvPr/>
        </p:nvSpPr>
        <p:spPr>
          <a:xfrm rot="5400000">
            <a:off x="1260000" y="329564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85857-364F-4097-98CD-7C67059C1ED2}"/>
              </a:ext>
            </a:extLst>
          </p:cNvPr>
          <p:cNvSpPr txBox="1"/>
          <p:nvPr/>
        </p:nvSpPr>
        <p:spPr>
          <a:xfrm>
            <a:off x="1663705" y="31981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조명</a:t>
            </a: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F0024226-2D17-46C6-950E-2164168248CF}"/>
              </a:ext>
            </a:extLst>
          </p:cNvPr>
          <p:cNvSpPr/>
          <p:nvPr/>
        </p:nvSpPr>
        <p:spPr>
          <a:xfrm rot="5400000">
            <a:off x="1260000" y="510435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D72BFE-686F-4B40-A09F-98E7A1963640}"/>
              </a:ext>
            </a:extLst>
          </p:cNvPr>
          <p:cNvSpPr txBox="1"/>
          <p:nvPr/>
        </p:nvSpPr>
        <p:spPr>
          <a:xfrm>
            <a:off x="1654576" y="4986573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통한 서버 구현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1708E-0D25-4B1F-A55A-1B825FFE571F}"/>
              </a:ext>
            </a:extLst>
          </p:cNvPr>
          <p:cNvSpPr txBox="1"/>
          <p:nvPr/>
        </p:nvSpPr>
        <p:spPr>
          <a:xfrm>
            <a:off x="1663705" y="3698080"/>
            <a:ext cx="422423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해가 지는 모습을 조명 효과로 구현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물에 반사되는 조명 구현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81E677-2E9D-482F-B35D-ABA173FD6E58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13323" y="4860354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타 게임과의 비교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4" descr="지워선 안될 우리의 역사! 게임 '웬즈데이' :: 텀블벅">
            <a:extLst>
              <a:ext uri="{FF2B5EF4-FFF2-40B4-BE49-F238E27FC236}">
                <a16:creationId xmlns:a16="http://schemas.microsoft.com/office/drawing/2014/main" id="{7702DC71-3BBE-4C64-A019-E3B69CDBB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00" y="1985265"/>
            <a:ext cx="241874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반교 : 디텐션 -처음부터 엔딩까지- - YouTube">
            <a:extLst>
              <a:ext uri="{FF2B5EF4-FFF2-40B4-BE49-F238E27FC236}">
                <a16:creationId xmlns:a16="http://schemas.microsoft.com/office/drawing/2014/main" id="{CEAE8D72-C4D7-4769-8199-6A2E8719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38" y="1982754"/>
            <a:ext cx="2418739" cy="15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어쌔신 크리드: 유니티 한글자막 게임플레이 영상 (E3 2014) - YouTube">
            <a:extLst>
              <a:ext uri="{FF2B5EF4-FFF2-40B4-BE49-F238E27FC236}">
                <a16:creationId xmlns:a16="http://schemas.microsoft.com/office/drawing/2014/main" id="{7D58C871-BF73-4A7E-8A0B-01E3D31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40" y="1974543"/>
            <a:ext cx="2418757" cy="159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早在《人民的名义》十年前，网游就被用来反腐了">
            <a:extLst>
              <a:ext uri="{FF2B5EF4-FFF2-40B4-BE49-F238E27FC236}">
                <a16:creationId xmlns:a16="http://schemas.microsoft.com/office/drawing/2014/main" id="{E272E580-B14F-4100-ACF7-712ADFA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207" y="1966154"/>
            <a:ext cx="2418753" cy="1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580B73-0921-4ED7-9F42-AB76C991C5A3}"/>
              </a:ext>
            </a:extLst>
          </p:cNvPr>
          <p:cNvSpPr txBox="1"/>
          <p:nvPr/>
        </p:nvSpPr>
        <p:spPr>
          <a:xfrm>
            <a:off x="1811829" y="148680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웬즈데이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5974D-0E0C-4C70-BFC3-D09EC09A71F3}"/>
              </a:ext>
            </a:extLst>
          </p:cNvPr>
          <p:cNvSpPr txBox="1"/>
          <p:nvPr/>
        </p:nvSpPr>
        <p:spPr>
          <a:xfrm>
            <a:off x="4470538" y="1486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반교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8139B3-ECEB-434F-B729-EFF1AA131DC2}"/>
              </a:ext>
            </a:extLst>
          </p:cNvPr>
          <p:cNvSpPr txBox="1"/>
          <p:nvPr/>
        </p:nvSpPr>
        <p:spPr>
          <a:xfrm>
            <a:off x="6971407" y="148680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어쌔신</a:t>
            </a:r>
            <a:r>
              <a:rPr lang="ko-KR" altLang="en-US" dirty="0"/>
              <a:t> </a:t>
            </a:r>
            <a:r>
              <a:rPr lang="ko-KR" altLang="en-US" dirty="0" err="1"/>
              <a:t>크리드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BCED6-8DBF-4F6C-9148-1607D527EC9F}"/>
              </a:ext>
            </a:extLst>
          </p:cNvPr>
          <p:cNvSpPr txBox="1"/>
          <p:nvPr/>
        </p:nvSpPr>
        <p:spPr>
          <a:xfrm>
            <a:off x="9575389" y="14868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청렴한 전사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8" name="순서도: 추출 27">
            <a:extLst>
              <a:ext uri="{FF2B5EF4-FFF2-40B4-BE49-F238E27FC236}">
                <a16:creationId xmlns:a16="http://schemas.microsoft.com/office/drawing/2014/main" id="{51C87359-E61C-4D45-B276-9302FBE747E2}"/>
              </a:ext>
            </a:extLst>
          </p:cNvPr>
          <p:cNvSpPr/>
          <p:nvPr/>
        </p:nvSpPr>
        <p:spPr>
          <a:xfrm rot="5400000">
            <a:off x="1260000" y="512959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F01-C8A7-4FF0-A0E1-5C09BF1FD8DA}"/>
              </a:ext>
            </a:extLst>
          </p:cNvPr>
          <p:cNvSpPr txBox="1"/>
          <p:nvPr/>
        </p:nvSpPr>
        <p:spPr>
          <a:xfrm>
            <a:off x="1575867" y="5040542"/>
            <a:ext cx="4814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역사적 사건을 배경</a:t>
            </a:r>
            <a:r>
              <a:rPr lang="ko-KR" altLang="en-US" sz="2200" dirty="0"/>
              <a:t>으로 스토리 진행</a:t>
            </a:r>
          </a:p>
        </p:txBody>
      </p:sp>
      <p:sp>
        <p:nvSpPr>
          <p:cNvPr id="31" name="순서도: 추출 30">
            <a:extLst>
              <a:ext uri="{FF2B5EF4-FFF2-40B4-BE49-F238E27FC236}">
                <a16:creationId xmlns:a16="http://schemas.microsoft.com/office/drawing/2014/main" id="{3739D136-7821-4BBA-AA97-4027F99D3D7E}"/>
              </a:ext>
            </a:extLst>
          </p:cNvPr>
          <p:cNvSpPr/>
          <p:nvPr/>
        </p:nvSpPr>
        <p:spPr>
          <a:xfrm rot="5400000">
            <a:off x="6722716" y="4495488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9E5AB3-82DB-428D-BCE8-FCB9096D8B71}"/>
              </a:ext>
            </a:extLst>
          </p:cNvPr>
          <p:cNvSpPr txBox="1"/>
          <p:nvPr/>
        </p:nvSpPr>
        <p:spPr>
          <a:xfrm>
            <a:off x="7109070" y="4139512"/>
            <a:ext cx="4913525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적당한 수집 요소</a:t>
            </a:r>
            <a:r>
              <a:rPr lang="ko-KR" altLang="en-US" sz="2200" dirty="0"/>
              <a:t>와 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수집을 통한 </a:t>
            </a:r>
            <a:endParaRPr lang="en-US" altLang="ko-KR" sz="2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err="1">
                <a:solidFill>
                  <a:schemeClr val="accent1">
                    <a:lumMod val="50000"/>
                  </a:schemeClr>
                </a:solidFill>
              </a:rPr>
              <a:t>스텟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 증가</a:t>
            </a:r>
            <a:r>
              <a:rPr lang="ko-KR" altLang="en-US" sz="2200" dirty="0"/>
              <a:t>로</a:t>
            </a:r>
            <a:r>
              <a:rPr lang="en-US" altLang="ko-KR" sz="2200" dirty="0"/>
              <a:t> </a:t>
            </a:r>
            <a:r>
              <a:rPr lang="ko-KR" altLang="en-US" sz="2200" dirty="0"/>
              <a:t>수집 요소에 지루함 감소</a:t>
            </a:r>
            <a:endParaRPr lang="en-US" altLang="ko-KR" sz="2200" dirty="0"/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78A9838E-CD68-4BAE-821E-87E3197D40EA}"/>
              </a:ext>
            </a:extLst>
          </p:cNvPr>
          <p:cNvSpPr/>
          <p:nvPr/>
        </p:nvSpPr>
        <p:spPr>
          <a:xfrm rot="5400000">
            <a:off x="6727660" y="5828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E4182-BD3C-4B23-8C1C-9C5ECB7EEAA9}"/>
              </a:ext>
            </a:extLst>
          </p:cNvPr>
          <p:cNvSpPr txBox="1"/>
          <p:nvPr/>
        </p:nvSpPr>
        <p:spPr>
          <a:xfrm>
            <a:off x="7109070" y="5446378"/>
            <a:ext cx="5195653" cy="1042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배경에 맞는 스토리 진행</a:t>
            </a:r>
            <a:r>
              <a:rPr lang="ko-KR" altLang="en-US" sz="2200" dirty="0"/>
              <a:t>으로 스토리에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집중하도록 함</a:t>
            </a:r>
            <a:endParaRPr lang="en-US" altLang="ko-KR" sz="2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A90705-16CD-4E2F-9620-CC582431B1A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7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14300" y="5654528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3587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개발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4440F7-0988-4FF3-816E-5227B55A89A0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399E99-F0EC-4FA9-9391-61E4A5DE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7275"/>
              </p:ext>
            </p:extLst>
          </p:nvPr>
        </p:nvGraphicFramePr>
        <p:xfrm>
          <a:off x="1260000" y="1672493"/>
          <a:ext cx="10393731" cy="496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2397731540"/>
                    </a:ext>
                  </a:extLst>
                </a:gridCol>
                <a:gridCol w="1154859">
                  <a:extLst>
                    <a:ext uri="{9D8B030D-6E8A-4147-A177-3AD203B41FA5}">
                      <a16:colId xmlns:a16="http://schemas.microsoft.com/office/drawing/2014/main" val="4060255095"/>
                    </a:ext>
                  </a:extLst>
                </a:gridCol>
              </a:tblGrid>
              <a:tr h="23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리소스 확보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프레임워크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24275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</a:t>
                      </a: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로직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737837"/>
                  </a:ext>
                </a:extLst>
              </a:tr>
              <a:tr h="16827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조명 처리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그림자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359713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서버 구현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70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 , 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이펙트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55259"/>
                  </a:ext>
                </a:extLst>
              </a:tr>
              <a:tr h="168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2022"/>
                  </a:ext>
                </a:extLst>
              </a:tr>
              <a:tr h="221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8828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23D2-7D6E-44A6-85BB-1268406AFB85}"/>
              </a:ext>
            </a:extLst>
          </p:cNvPr>
          <p:cNvSpPr/>
          <p:nvPr/>
        </p:nvSpPr>
        <p:spPr>
          <a:xfrm>
            <a:off x="3501219" y="1194148"/>
            <a:ext cx="819807" cy="252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A7BA-03FF-49D4-845D-37FE3C2E7F76}"/>
              </a:ext>
            </a:extLst>
          </p:cNvPr>
          <p:cNvSpPr txBox="1"/>
          <p:nvPr/>
        </p:nvSpPr>
        <p:spPr>
          <a:xfrm>
            <a:off x="4321026" y="1165667"/>
            <a:ext cx="1101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김효림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58EAFB-2F6F-40F6-B410-94A68F212302}"/>
              </a:ext>
            </a:extLst>
          </p:cNvPr>
          <p:cNvSpPr/>
          <p:nvPr/>
        </p:nvSpPr>
        <p:spPr>
          <a:xfrm>
            <a:off x="5950130" y="1194147"/>
            <a:ext cx="819807" cy="2522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4BB69-6867-48E2-8F84-E755F680B56B}"/>
              </a:ext>
            </a:extLst>
          </p:cNvPr>
          <p:cNvSpPr txBox="1"/>
          <p:nvPr/>
        </p:nvSpPr>
        <p:spPr>
          <a:xfrm>
            <a:off x="6769938" y="1169396"/>
            <a:ext cx="110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채영문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D1CC5B-A32E-43F7-A1B8-819EE84D972A}"/>
              </a:ext>
            </a:extLst>
          </p:cNvPr>
          <p:cNvSpPr/>
          <p:nvPr/>
        </p:nvSpPr>
        <p:spPr>
          <a:xfrm>
            <a:off x="8293937" y="1194147"/>
            <a:ext cx="819807" cy="2522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28F554-6226-4EE5-BD47-F2D888E1E993}"/>
              </a:ext>
            </a:extLst>
          </p:cNvPr>
          <p:cNvSpPr txBox="1"/>
          <p:nvPr/>
        </p:nvSpPr>
        <p:spPr>
          <a:xfrm>
            <a:off x="9113744" y="1165666"/>
            <a:ext cx="9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이용석</a:t>
            </a:r>
          </a:p>
        </p:txBody>
      </p:sp>
    </p:spTree>
    <p:extLst>
      <p:ext uri="{BB962C8B-B14F-4D97-AF65-F5344CB8AC3E}">
        <p14:creationId xmlns:p14="http://schemas.microsoft.com/office/powerpoint/2010/main" val="378456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362A5-54A4-4958-BEDD-4535AB0DA7C2}"/>
              </a:ext>
            </a:extLst>
          </p:cNvPr>
          <p:cNvSpPr txBox="1"/>
          <p:nvPr/>
        </p:nvSpPr>
        <p:spPr>
          <a:xfrm>
            <a:off x="1612902" y="1369883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게임 장르</a:t>
            </a:r>
            <a:r>
              <a:rPr lang="en-US" altLang="ko-KR" sz="2400" dirty="0"/>
              <a:t>: RPG(Role Playing Game) + </a:t>
            </a:r>
            <a:r>
              <a:rPr lang="ko-KR" altLang="en-US" sz="2400" dirty="0"/>
              <a:t>액션 어드벤처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9D814-AF18-4320-A110-9166C8C4129A}"/>
              </a:ext>
            </a:extLst>
          </p:cNvPr>
          <p:cNvSpPr txBox="1"/>
          <p:nvPr/>
        </p:nvSpPr>
        <p:spPr>
          <a:xfrm>
            <a:off x="1612902" y="2303902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인원</a:t>
            </a:r>
            <a:r>
              <a:rPr lang="en-US" altLang="ko-KR" sz="2400" dirty="0"/>
              <a:t>: </a:t>
            </a:r>
            <a:r>
              <a:rPr lang="ko-KR" altLang="en-US" sz="2400" dirty="0"/>
              <a:t>오픈 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340FE-6046-4B21-8978-F66A5D4B11B1}"/>
              </a:ext>
            </a:extLst>
          </p:cNvPr>
          <p:cNvSpPr txBox="1"/>
          <p:nvPr/>
        </p:nvSpPr>
        <p:spPr>
          <a:xfrm>
            <a:off x="1622992" y="3243747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시점</a:t>
            </a:r>
            <a:r>
              <a:rPr lang="en-US" altLang="ko-KR" sz="2400" dirty="0"/>
              <a:t>: 3</a:t>
            </a:r>
            <a:r>
              <a:rPr lang="ko-KR" altLang="en-US" sz="2400" dirty="0"/>
              <a:t>인칭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AF9F97-F16A-4A9E-9412-FAAC0D08487B}"/>
              </a:ext>
            </a:extLst>
          </p:cNvPr>
          <p:cNvSpPr txBox="1"/>
          <p:nvPr/>
        </p:nvSpPr>
        <p:spPr>
          <a:xfrm>
            <a:off x="1610288" y="4178187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플랫폼</a:t>
            </a:r>
            <a:r>
              <a:rPr lang="en-US" altLang="ko-KR" sz="2400" dirty="0"/>
              <a:t>: PC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D4377-3608-485E-8E1B-9D3F52624C7F}"/>
              </a:ext>
            </a:extLst>
          </p:cNvPr>
          <p:cNvSpPr txBox="1"/>
          <p:nvPr/>
        </p:nvSpPr>
        <p:spPr>
          <a:xfrm>
            <a:off x="1635797" y="5120160"/>
            <a:ext cx="824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 환경</a:t>
            </a:r>
            <a:r>
              <a:rPr lang="en-US" altLang="ko-KR" sz="2400" dirty="0"/>
              <a:t>: DirectX12</a:t>
            </a:r>
            <a:endParaRPr lang="ko-KR" altLang="en-US" sz="2400" dirty="0"/>
          </a:p>
        </p:txBody>
      </p:sp>
      <p:sp>
        <p:nvSpPr>
          <p:cNvPr id="15" name="순서도: 추출 14">
            <a:extLst>
              <a:ext uri="{FF2B5EF4-FFF2-40B4-BE49-F238E27FC236}">
                <a16:creationId xmlns:a16="http://schemas.microsoft.com/office/drawing/2014/main" id="{7382D10E-DE43-4229-B1F1-8C6F32426DED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6" name="순서도: 추출 15">
            <a:extLst>
              <a:ext uri="{FF2B5EF4-FFF2-40B4-BE49-F238E27FC236}">
                <a16:creationId xmlns:a16="http://schemas.microsoft.com/office/drawing/2014/main" id="{575252DE-0719-42B8-B009-B3505838CE6E}"/>
              </a:ext>
            </a:extLst>
          </p:cNvPr>
          <p:cNvSpPr/>
          <p:nvPr/>
        </p:nvSpPr>
        <p:spPr>
          <a:xfrm rot="5400000">
            <a:off x="1259999" y="2421067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7" name="순서도: 추출 16">
            <a:extLst>
              <a:ext uri="{FF2B5EF4-FFF2-40B4-BE49-F238E27FC236}">
                <a16:creationId xmlns:a16="http://schemas.microsoft.com/office/drawing/2014/main" id="{31212225-19FF-4BD9-B7F6-A712F72D436F}"/>
              </a:ext>
            </a:extLst>
          </p:cNvPr>
          <p:cNvSpPr/>
          <p:nvPr/>
        </p:nvSpPr>
        <p:spPr>
          <a:xfrm rot="5400000">
            <a:off x="1259998" y="336464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8" name="순서도: 추출 17">
            <a:extLst>
              <a:ext uri="{FF2B5EF4-FFF2-40B4-BE49-F238E27FC236}">
                <a16:creationId xmlns:a16="http://schemas.microsoft.com/office/drawing/2014/main" id="{C5A63DB6-0557-4C5A-AF42-436946B3110B}"/>
              </a:ext>
            </a:extLst>
          </p:cNvPr>
          <p:cNvSpPr/>
          <p:nvPr/>
        </p:nvSpPr>
        <p:spPr>
          <a:xfrm rot="5400000">
            <a:off x="1259997" y="4299081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7" name="순서도: 추출 26">
            <a:extLst>
              <a:ext uri="{FF2B5EF4-FFF2-40B4-BE49-F238E27FC236}">
                <a16:creationId xmlns:a16="http://schemas.microsoft.com/office/drawing/2014/main" id="{5CA3F33D-9F30-434C-B114-F79B521E64A0}"/>
              </a:ext>
            </a:extLst>
          </p:cNvPr>
          <p:cNvSpPr/>
          <p:nvPr/>
        </p:nvSpPr>
        <p:spPr>
          <a:xfrm rot="5400000">
            <a:off x="1272803" y="524105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pic>
        <p:nvPicPr>
          <p:cNvPr id="28" name="Picture 6" descr="젤다의 전설 브레스 오브 더 와일드 1ST TRAILER - YouTube">
            <a:extLst>
              <a:ext uri="{FF2B5EF4-FFF2-40B4-BE49-F238E27FC236}">
                <a16:creationId xmlns:a16="http://schemas.microsoft.com/office/drawing/2014/main" id="{C5E4662A-93C2-41F9-828F-2003D0D7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695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국내 개발 인디 게임, 리틀 데빌 인사이드 「스노우 아일랜드」 를 파헤쳐 보자 : 네이버 포스트">
            <a:extLst>
              <a:ext uri="{FF2B5EF4-FFF2-40B4-BE49-F238E27FC236}">
                <a16:creationId xmlns:a16="http://schemas.microsoft.com/office/drawing/2014/main" id="{4E4BA2A5-BD0B-45FD-8F79-83D31972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7" y="3678436"/>
            <a:ext cx="3419662" cy="21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3EF68-AFD7-44CA-A62E-56DF353244DB}"/>
              </a:ext>
            </a:extLst>
          </p:cNvPr>
          <p:cNvSpPr txBox="1"/>
          <p:nvPr/>
        </p:nvSpPr>
        <p:spPr>
          <a:xfrm>
            <a:off x="5915250" y="3355306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 err="1"/>
              <a:t>젤다의</a:t>
            </a:r>
            <a:r>
              <a:rPr lang="ko-KR" altLang="en-US" sz="1400" dirty="0"/>
              <a:t> 전설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E2FC-B20D-4651-8FBB-ED9EDF88A12F}"/>
              </a:ext>
            </a:extLst>
          </p:cNvPr>
          <p:cNvSpPr txBox="1"/>
          <p:nvPr/>
        </p:nvSpPr>
        <p:spPr>
          <a:xfrm>
            <a:off x="9180159" y="3348605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리틀 </a:t>
            </a:r>
            <a:r>
              <a:rPr lang="ko-KR" altLang="en-US" sz="1400" dirty="0" err="1"/>
              <a:t>데빌</a:t>
            </a:r>
            <a:r>
              <a:rPr lang="ko-KR" altLang="en-US" sz="1400" dirty="0"/>
              <a:t> 인사이드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0A1081-A884-434F-B31F-18A97E94789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10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098AC5-C059-45FB-93F1-1B17BD5A38D9}"/>
              </a:ext>
            </a:extLst>
          </p:cNvPr>
          <p:cNvSpPr txBox="1"/>
          <p:nvPr/>
        </p:nvSpPr>
        <p:spPr>
          <a:xfrm>
            <a:off x="3171940" y="2966469"/>
            <a:ext cx="4547182" cy="933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A6F6E6-6474-4B17-ACA0-1A95AC12999B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3CCE-A96C-4C6A-8FA6-410F4AE80537}"/>
              </a:ext>
            </a:extLst>
          </p:cNvPr>
          <p:cNvSpPr txBox="1"/>
          <p:nvPr/>
        </p:nvSpPr>
        <p:spPr>
          <a:xfrm>
            <a:off x="5995332" y="2882074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게임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8AF47-4AD2-40F5-BB9E-592FC45A9285}"/>
              </a:ext>
            </a:extLst>
          </p:cNvPr>
          <p:cNvSpPr txBox="1"/>
          <p:nvPr/>
        </p:nvSpPr>
        <p:spPr>
          <a:xfrm>
            <a:off x="5995332" y="216675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22CEC7-C123-44A3-BF47-F1573AF0947D}"/>
              </a:ext>
            </a:extLst>
          </p:cNvPr>
          <p:cNvSpPr txBox="1"/>
          <p:nvPr/>
        </p:nvSpPr>
        <p:spPr>
          <a:xfrm>
            <a:off x="5995332" y="1451442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연구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0576E-D576-42D3-9CA0-5C7B506E7020}"/>
              </a:ext>
            </a:extLst>
          </p:cNvPr>
          <p:cNvSpPr txBox="1"/>
          <p:nvPr/>
        </p:nvSpPr>
        <p:spPr>
          <a:xfrm>
            <a:off x="5991722" y="3597390"/>
            <a:ext cx="379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기술적 요소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F7ED7-A40B-40E0-9A9A-D745630FC0A1}"/>
              </a:ext>
            </a:extLst>
          </p:cNvPr>
          <p:cNvSpPr txBox="1"/>
          <p:nvPr/>
        </p:nvSpPr>
        <p:spPr>
          <a:xfrm>
            <a:off x="5991722" y="4312706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타 게임과의 비교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7DAB0-09D6-4BC6-A22E-525A7CE923F2}"/>
              </a:ext>
            </a:extLst>
          </p:cNvPr>
          <p:cNvSpPr txBox="1"/>
          <p:nvPr/>
        </p:nvSpPr>
        <p:spPr>
          <a:xfrm>
            <a:off x="5991722" y="5028022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6. </a:t>
            </a:r>
            <a:r>
              <a:rPr lang="ko-KR" altLang="en-US" sz="2400" b="1" dirty="0"/>
              <a:t>팀원 역할 분담 및 개발 일정</a:t>
            </a:r>
          </a:p>
        </p:txBody>
      </p:sp>
    </p:spTree>
    <p:extLst>
      <p:ext uri="{BB962C8B-B14F-4D97-AF65-F5344CB8AC3E}">
        <p14:creationId xmlns:p14="http://schemas.microsoft.com/office/powerpoint/2010/main" val="417878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D90B812-124F-40D9-8C08-4CDD6111C009}"/>
              </a:ext>
            </a:extLst>
          </p:cNvPr>
          <p:cNvSpPr txBox="1"/>
          <p:nvPr/>
        </p:nvSpPr>
        <p:spPr>
          <a:xfrm>
            <a:off x="105508" y="156501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연구 목적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77782BD1-0914-4AF9-810C-16A584EC9AF0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42001619-51E8-468C-BFD4-966CB1A0E704}"/>
              </a:ext>
            </a:extLst>
          </p:cNvPr>
          <p:cNvSpPr/>
          <p:nvPr/>
        </p:nvSpPr>
        <p:spPr>
          <a:xfrm rot="5400000">
            <a:off x="1272803" y="348405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순서도: 추출 33">
            <a:extLst>
              <a:ext uri="{FF2B5EF4-FFF2-40B4-BE49-F238E27FC236}">
                <a16:creationId xmlns:a16="http://schemas.microsoft.com/office/drawing/2014/main" id="{244413E4-9304-4B49-ABD7-A5D734BA667A}"/>
              </a:ext>
            </a:extLst>
          </p:cNvPr>
          <p:cNvSpPr/>
          <p:nvPr/>
        </p:nvSpPr>
        <p:spPr>
          <a:xfrm rot="5400000">
            <a:off x="1260000" y="554710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578934-44B6-4F2B-BBEA-279A11904926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3D528-4C9E-4520-B7DA-6B58B1C81A1F}"/>
              </a:ext>
            </a:extLst>
          </p:cNvPr>
          <p:cNvSpPr txBox="1"/>
          <p:nvPr/>
        </p:nvSpPr>
        <p:spPr>
          <a:xfrm>
            <a:off x="1711658" y="1367884"/>
            <a:ext cx="4725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DIRECT X 12</a:t>
            </a:r>
            <a:r>
              <a:rPr lang="ko-KR" altLang="en-US" sz="2400" dirty="0"/>
              <a:t>를 사용한 게임 개발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4E262-21F8-4F1A-9296-70C657CE1A80}"/>
              </a:ext>
            </a:extLst>
          </p:cNvPr>
          <p:cNvSpPr txBox="1"/>
          <p:nvPr/>
        </p:nvSpPr>
        <p:spPr>
          <a:xfrm>
            <a:off x="1724461" y="3393936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IOCP</a:t>
            </a:r>
            <a:r>
              <a:rPr lang="ko-KR" altLang="en-US" sz="2400" dirty="0"/>
              <a:t>를 사용한 서버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6F22C7-3735-4F7D-A8F0-2888D1415520}"/>
              </a:ext>
            </a:extLst>
          </p:cNvPr>
          <p:cNvSpPr txBox="1"/>
          <p:nvPr/>
        </p:nvSpPr>
        <p:spPr>
          <a:xfrm>
            <a:off x="1711658" y="5456992"/>
            <a:ext cx="501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Git</a:t>
            </a:r>
            <a:r>
              <a:rPr lang="ko-KR" altLang="en-US" sz="2400" dirty="0"/>
              <a:t>을 사용하여 팀 프로젝트를 수행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18B3E4-9B80-4271-A4F0-153AD4343656}"/>
              </a:ext>
            </a:extLst>
          </p:cNvPr>
          <p:cNvSpPr txBox="1"/>
          <p:nvPr/>
        </p:nvSpPr>
        <p:spPr>
          <a:xfrm>
            <a:off x="1724460" y="5976312"/>
            <a:ext cx="652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Git</a:t>
            </a:r>
            <a:r>
              <a:rPr lang="ko-KR" altLang="en-US" sz="2000" dirty="0"/>
              <a:t>을 사용하여 협업 능력 향상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A5A6-6822-4569-9D9D-6439DD096C57}"/>
              </a:ext>
            </a:extLst>
          </p:cNvPr>
          <p:cNvSpPr txBox="1"/>
          <p:nvPr/>
        </p:nvSpPr>
        <p:spPr>
          <a:xfrm>
            <a:off x="1724460" y="1929156"/>
            <a:ext cx="720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저수준</a:t>
            </a:r>
            <a:r>
              <a:rPr lang="ko-KR" altLang="en-US" sz="2000" dirty="0"/>
              <a:t>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사용함으로써 </a:t>
            </a:r>
            <a:r>
              <a:rPr lang="en-US" altLang="ko-KR" sz="2000" dirty="0"/>
              <a:t>3D </a:t>
            </a:r>
            <a:r>
              <a:rPr lang="ko-KR" altLang="en-US" sz="2000" dirty="0"/>
              <a:t>게임 개발 능력 향상</a:t>
            </a:r>
          </a:p>
        </p:txBody>
      </p:sp>
    </p:spTree>
    <p:extLst>
      <p:ext uri="{BB962C8B-B14F-4D97-AF65-F5344CB8AC3E}">
        <p14:creationId xmlns:p14="http://schemas.microsoft.com/office/powerpoint/2010/main" val="257680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세계관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그림 10" descr="공장, 건물, 오래된, 탑이(가) 표시된 사진&#10;&#10;자동 생성된 설명">
            <a:extLst>
              <a:ext uri="{FF2B5EF4-FFF2-40B4-BE49-F238E27FC236}">
                <a16:creationId xmlns:a16="http://schemas.microsoft.com/office/drawing/2014/main" id="{5C872251-7069-48AD-BB86-D674946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1" y="1486800"/>
            <a:ext cx="4917064" cy="346541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08832D6-273F-477A-A524-A312C5EC9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248" y="1487272"/>
            <a:ext cx="4917064" cy="34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B3D86-8301-4527-BBF0-E637463B643B}"/>
              </a:ext>
            </a:extLst>
          </p:cNvPr>
          <p:cNvSpPr txBox="1"/>
          <p:nvPr/>
        </p:nvSpPr>
        <p:spPr>
          <a:xfrm>
            <a:off x="1040130" y="5255257"/>
            <a:ext cx="1079754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전염병과 환경오염으로 인해 망해가는 세계에서 일부 권력층이 건설한 국가</a:t>
            </a:r>
            <a:r>
              <a:rPr lang="en-US" altLang="ko-KR" sz="2200" dirty="0"/>
              <a:t>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유토피아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와</a:t>
            </a:r>
            <a:r>
              <a:rPr lang="en-US" altLang="ko-KR" sz="2200" dirty="0"/>
              <a:t> </a:t>
            </a:r>
            <a:r>
              <a:rPr lang="ko-KR" altLang="en-US" sz="2200" dirty="0"/>
              <a:t>유토피아의 탄압에 고통받는 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ko-KR" altLang="en-US" sz="2200" b="1" dirty="0">
                <a:solidFill>
                  <a:schemeClr val="accent1">
                    <a:lumMod val="50000"/>
                  </a:schemeClr>
                </a:solidFill>
              </a:rPr>
              <a:t>디스토피아</a:t>
            </a:r>
            <a:r>
              <a:rPr lang="en-US" altLang="ko-KR" sz="2200" b="1" dirty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ko-KR" altLang="en-US" sz="2200" dirty="0"/>
              <a:t> 국민 간의 대립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ko-KR" altLang="en-US" sz="2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44702-76EC-4064-89B6-05CCE555EC94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AF7DA-7947-43DB-9093-85D5361AD645}"/>
              </a:ext>
            </a:extLst>
          </p:cNvPr>
          <p:cNvSpPr txBox="1"/>
          <p:nvPr/>
        </p:nvSpPr>
        <p:spPr>
          <a:xfrm>
            <a:off x="2798746" y="5024425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https://www.elfarchive.org/2019/02/30year-dystopia-after.html3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61017-FE5B-4CEF-A492-ACFF4EABA9B7}"/>
              </a:ext>
            </a:extLst>
          </p:cNvPr>
          <p:cNvSpPr txBox="1"/>
          <p:nvPr/>
        </p:nvSpPr>
        <p:spPr>
          <a:xfrm>
            <a:off x="8887826" y="5025145"/>
            <a:ext cx="2949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https://m.post.naver.com/viewer/postView.nhn?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4180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7" y="304800"/>
            <a:ext cx="209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13">
            <a:extLst>
              <a:ext uri="{FF2B5EF4-FFF2-40B4-BE49-F238E27FC236}">
                <a16:creationId xmlns:a16="http://schemas.microsoft.com/office/drawing/2014/main" id="{FFAF288A-59E1-4686-9147-4670FA2B7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9" y="3472106"/>
            <a:ext cx="1886890" cy="2888127"/>
          </a:xfrm>
          <a:prstGeom prst="rect">
            <a:avLst/>
          </a:prstGeom>
        </p:spPr>
      </p:pic>
      <p:pic>
        <p:nvPicPr>
          <p:cNvPr id="12" name="그림 11">
            <a:hlinkClick r:id="rId3"/>
            <a:extLst>
              <a:ext uri="{FF2B5EF4-FFF2-40B4-BE49-F238E27FC236}">
                <a16:creationId xmlns:a16="http://schemas.microsoft.com/office/drawing/2014/main" id="{91E6FE59-B94F-4C7E-A433-679A14CF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81" y="3255102"/>
            <a:ext cx="1911046" cy="2888127"/>
          </a:xfrm>
          <a:prstGeom prst="rect">
            <a:avLst/>
          </a:prstGeom>
        </p:spPr>
      </p:pic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7B685F4B-622C-41BF-B94F-4AED9EDA1CD9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AB9B2-E869-4B64-86C3-A4BA9EBFBE6A}"/>
              </a:ext>
            </a:extLst>
          </p:cNvPr>
          <p:cNvSpPr txBox="1"/>
          <p:nvPr/>
        </p:nvSpPr>
        <p:spPr>
          <a:xfrm>
            <a:off x="1541671" y="13926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주인공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3C2B0-74EA-4E02-807B-14EB45574125}"/>
              </a:ext>
            </a:extLst>
          </p:cNvPr>
          <p:cNvSpPr txBox="1"/>
          <p:nvPr/>
        </p:nvSpPr>
        <p:spPr>
          <a:xfrm>
            <a:off x="1541764" y="1769924"/>
            <a:ext cx="525015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시위로 사라져가는 시민들을 구하고자 하는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정의로운 성격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2B764-B941-4A0B-901E-95ACDEC03E4D}"/>
              </a:ext>
            </a:extLst>
          </p:cNvPr>
          <p:cNvSpPr txBox="1"/>
          <p:nvPr/>
        </p:nvSpPr>
        <p:spPr>
          <a:xfrm>
            <a:off x="2742951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1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23318-B7CF-46A9-9E0E-02B2661F6A41}"/>
              </a:ext>
            </a:extLst>
          </p:cNvPr>
          <p:cNvSpPr txBox="1"/>
          <p:nvPr/>
        </p:nvSpPr>
        <p:spPr>
          <a:xfrm>
            <a:off x="4534090" y="2921291"/>
            <a:ext cx="94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TYPE 2</a:t>
            </a:r>
            <a:endParaRPr lang="ko-KR" altLang="en-US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CFDBA56-2533-4928-8CCA-14DA73B89230}"/>
              </a:ext>
            </a:extLst>
          </p:cNvPr>
          <p:cNvCxnSpPr>
            <a:cxnSpLocks/>
          </p:cNvCxnSpPr>
          <p:nvPr/>
        </p:nvCxnSpPr>
        <p:spPr>
          <a:xfrm rot="10800000">
            <a:off x="2246057" y="3824262"/>
            <a:ext cx="680705" cy="25162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1E30FA1-9473-40CF-B557-57791300BB00}"/>
              </a:ext>
            </a:extLst>
          </p:cNvPr>
          <p:cNvCxnSpPr>
            <a:cxnSpLocks/>
          </p:cNvCxnSpPr>
          <p:nvPr/>
        </p:nvCxnSpPr>
        <p:spPr>
          <a:xfrm>
            <a:off x="5113788" y="3605979"/>
            <a:ext cx="509211" cy="119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94C4C76-F2F1-4988-8F11-7E9B8462FAC8}"/>
              </a:ext>
            </a:extLst>
          </p:cNvPr>
          <p:cNvCxnSpPr>
            <a:cxnSpLocks/>
          </p:cNvCxnSpPr>
          <p:nvPr/>
        </p:nvCxnSpPr>
        <p:spPr>
          <a:xfrm>
            <a:off x="5565849" y="4879534"/>
            <a:ext cx="396778" cy="216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68C719-17AB-486B-8350-160D1B87085C}"/>
              </a:ext>
            </a:extLst>
          </p:cNvPr>
          <p:cNvCxnSpPr>
            <a:cxnSpLocks/>
          </p:cNvCxnSpPr>
          <p:nvPr/>
        </p:nvCxnSpPr>
        <p:spPr>
          <a:xfrm rot="10800000">
            <a:off x="2356193" y="5066710"/>
            <a:ext cx="422604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788176-B932-41AD-93A7-39A4100C6E73}"/>
              </a:ext>
            </a:extLst>
          </p:cNvPr>
          <p:cNvSpPr txBox="1"/>
          <p:nvPr/>
        </p:nvSpPr>
        <p:spPr>
          <a:xfrm>
            <a:off x="1149083" y="363959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짧은 머리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FB320-ABB3-4A49-92C2-3967FE01E5AD}"/>
              </a:ext>
            </a:extLst>
          </p:cNvPr>
          <p:cNvSpPr txBox="1"/>
          <p:nvPr/>
        </p:nvSpPr>
        <p:spPr>
          <a:xfrm>
            <a:off x="1081739" y="489489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검</a:t>
            </a:r>
            <a:r>
              <a:rPr lang="en-US" altLang="ko-KR" sz="2000" dirty="0"/>
              <a:t>, </a:t>
            </a:r>
            <a:r>
              <a:rPr lang="ko-KR" altLang="en-US" sz="2000" dirty="0"/>
              <a:t>방패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근접 전투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592B79-89DE-433C-8690-4ECAD3170D9C}"/>
              </a:ext>
            </a:extLst>
          </p:cNvPr>
          <p:cNvSpPr txBox="1"/>
          <p:nvPr/>
        </p:nvSpPr>
        <p:spPr>
          <a:xfrm>
            <a:off x="5559844" y="3547610"/>
            <a:ext cx="170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긴 머리</a:t>
            </a:r>
            <a:r>
              <a:rPr lang="en-US" altLang="ko-KR" sz="2000" dirty="0"/>
              <a:t>, </a:t>
            </a:r>
            <a:r>
              <a:rPr lang="ko-KR" altLang="en-US" sz="2000" dirty="0"/>
              <a:t>장신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E91D2-FBFB-45E1-924E-BBFFBA1F60B1}"/>
              </a:ext>
            </a:extLst>
          </p:cNvPr>
          <p:cNvSpPr txBox="1"/>
          <p:nvPr/>
        </p:nvSpPr>
        <p:spPr>
          <a:xfrm>
            <a:off x="5962627" y="4743544"/>
            <a:ext cx="1556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장총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  <a:endParaRPr lang="ko-KR" altLang="en-US" sz="2000" dirty="0"/>
          </a:p>
        </p:txBody>
      </p:sp>
      <p:sp>
        <p:nvSpPr>
          <p:cNvPr id="37" name="순서도: 추출 36">
            <a:extLst>
              <a:ext uri="{FF2B5EF4-FFF2-40B4-BE49-F238E27FC236}">
                <a16:creationId xmlns:a16="http://schemas.microsoft.com/office/drawing/2014/main" id="{7B7FF752-A775-4951-B3F5-EFC9BD998AFF}"/>
              </a:ext>
            </a:extLst>
          </p:cNvPr>
          <p:cNvSpPr/>
          <p:nvPr/>
        </p:nvSpPr>
        <p:spPr>
          <a:xfrm rot="5400000">
            <a:off x="7249575" y="1439433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CF2C6-93F9-48F4-B4F2-543DC53EDE28}"/>
              </a:ext>
            </a:extLst>
          </p:cNvPr>
          <p:cNvSpPr txBox="1"/>
          <p:nvPr/>
        </p:nvSpPr>
        <p:spPr>
          <a:xfrm>
            <a:off x="7527450" y="13459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/>
              <a:t>빌런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472C0-84D8-4B7F-86F0-EF1DBE812E57}"/>
              </a:ext>
            </a:extLst>
          </p:cNvPr>
          <p:cNvSpPr txBox="1"/>
          <p:nvPr/>
        </p:nvSpPr>
        <p:spPr>
          <a:xfrm>
            <a:off x="7527450" y="1769924"/>
            <a:ext cx="4536819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유토피아 근위대 소속</a:t>
            </a:r>
            <a:r>
              <a:rPr lang="en-US" altLang="ko-KR" sz="2000" dirty="0"/>
              <a:t>.</a:t>
            </a:r>
            <a:r>
              <a:rPr lang="ko-KR" altLang="en-US" sz="2000" dirty="0"/>
              <a:t> 시위대 물색을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위해 </a:t>
            </a:r>
            <a:r>
              <a:rPr lang="ko-KR" altLang="en-US" sz="2000" dirty="0" err="1"/>
              <a:t>디스토피아를</a:t>
            </a:r>
            <a:r>
              <a:rPr lang="ko-KR" altLang="en-US" sz="2000" dirty="0"/>
              <a:t> 돌아다니는 적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41" name="그림 40" descr="장난감이(가) 표시된 사진&#10;&#10;자동 생성된 설명">
            <a:extLst>
              <a:ext uri="{FF2B5EF4-FFF2-40B4-BE49-F238E27FC236}">
                <a16:creationId xmlns:a16="http://schemas.microsoft.com/office/drawing/2014/main" id="{39CBCDB8-EB31-4E59-B4DC-5761501F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7" y="3268685"/>
            <a:ext cx="1630964" cy="2844400"/>
          </a:xfrm>
          <a:prstGeom prst="rect">
            <a:avLst/>
          </a:prstGeom>
        </p:spPr>
      </p:pic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9848EBC-7477-47DF-8E63-06709F7E4EB5}"/>
              </a:ext>
            </a:extLst>
          </p:cNvPr>
          <p:cNvCxnSpPr>
            <a:cxnSpLocks/>
          </p:cNvCxnSpPr>
          <p:nvPr/>
        </p:nvCxnSpPr>
        <p:spPr>
          <a:xfrm>
            <a:off x="9155433" y="4306099"/>
            <a:ext cx="665486" cy="222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8B975E6-6C23-4231-B652-3BF4E8DBF6FB}"/>
              </a:ext>
            </a:extLst>
          </p:cNvPr>
          <p:cNvSpPr txBox="1"/>
          <p:nvPr/>
        </p:nvSpPr>
        <p:spPr>
          <a:xfrm>
            <a:off x="9622335" y="3832003"/>
            <a:ext cx="1556836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근거리 전투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OR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원거리 전투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D837C0-B11E-4574-8561-B051BFD9C6B9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85101-0DD8-48D6-B911-08AF628AEE8B}"/>
              </a:ext>
            </a:extLst>
          </p:cNvPr>
          <p:cNvSpPr txBox="1"/>
          <p:nvPr/>
        </p:nvSpPr>
        <p:spPr>
          <a:xfrm>
            <a:off x="3175787" y="6140649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리틀 </a:t>
            </a:r>
            <a:r>
              <a:rPr lang="ko-KR" altLang="en-US" sz="1100" dirty="0" err="1"/>
              <a:t>데빌</a:t>
            </a:r>
            <a:r>
              <a:rPr lang="ko-KR" altLang="en-US" sz="1100" dirty="0"/>
              <a:t> 인사이드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FCE2B5-8A76-448B-A548-E32C0336A4E9}"/>
              </a:ext>
            </a:extLst>
          </p:cNvPr>
          <p:cNvSpPr txBox="1"/>
          <p:nvPr/>
        </p:nvSpPr>
        <p:spPr>
          <a:xfrm>
            <a:off x="8167502" y="6140649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/>
              <a:t>젤다의</a:t>
            </a:r>
            <a:r>
              <a:rPr lang="ko-KR" altLang="en-US" sz="1100" dirty="0"/>
              <a:t> 전설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295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26023" y="2367511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64123" y="3320405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1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tx2">
                    <a:lumMod val="50000"/>
                  </a:schemeClr>
                </a:solidFill>
              </a:rPr>
              <a:t>플레이 콘셉트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내용 개체 틀 36" descr="개, 실내, 앉아있는, 작은이(가) 표시된 사진&#10;&#10;자동 생성된 설명">
            <a:extLst>
              <a:ext uri="{FF2B5EF4-FFF2-40B4-BE49-F238E27FC236}">
                <a16:creationId xmlns:a16="http://schemas.microsoft.com/office/drawing/2014/main" id="{225880C9-C02C-4705-AF60-EB7C28A6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7" y="1486800"/>
            <a:ext cx="3470198" cy="2542257"/>
          </a:xfrm>
          <a:prstGeom prst="rect">
            <a:avLst/>
          </a:prstGeom>
        </p:spPr>
      </p:pic>
      <p:pic>
        <p:nvPicPr>
          <p:cNvPr id="12" name="그림 11" descr="어두운, 옅은, 실외, 일몰이(가) 표시된 사진&#10;&#10;자동 생성된 설명">
            <a:extLst>
              <a:ext uri="{FF2B5EF4-FFF2-40B4-BE49-F238E27FC236}">
                <a16:creationId xmlns:a16="http://schemas.microsoft.com/office/drawing/2014/main" id="{3C30827E-9301-444F-8091-93B77AE9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828" y="1486800"/>
            <a:ext cx="3495682" cy="2542257"/>
          </a:xfrm>
          <a:prstGeom prst="rect">
            <a:avLst/>
          </a:prstGeom>
        </p:spPr>
      </p:pic>
      <p:pic>
        <p:nvPicPr>
          <p:cNvPr id="13" name="그림 12" descr="눈, 실외, 오렌지, 덮여있는이(가) 표시된 사진&#10;&#10;자동 생성된 설명">
            <a:extLst>
              <a:ext uri="{FF2B5EF4-FFF2-40B4-BE49-F238E27FC236}">
                <a16:creationId xmlns:a16="http://schemas.microsoft.com/office/drawing/2014/main" id="{3EC7D983-49D9-48D8-8D3A-DFDE29EA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53" y="1486800"/>
            <a:ext cx="3495677" cy="2542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9F020-9695-41A7-B4E5-2F23352187D5}"/>
              </a:ext>
            </a:extLst>
          </p:cNvPr>
          <p:cNvSpPr txBox="1"/>
          <p:nvPr/>
        </p:nvSpPr>
        <p:spPr>
          <a:xfrm>
            <a:off x="2268384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전투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16F06-ADC2-4F6F-AC02-48320A4B0415}"/>
              </a:ext>
            </a:extLst>
          </p:cNvPr>
          <p:cNvSpPr txBox="1"/>
          <p:nvPr/>
        </p:nvSpPr>
        <p:spPr>
          <a:xfrm>
            <a:off x="5951967" y="511429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생존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E45881-A797-43B9-865F-5B56FE590B1F}"/>
              </a:ext>
            </a:extLst>
          </p:cNvPr>
          <p:cNvSpPr txBox="1"/>
          <p:nvPr/>
        </p:nvSpPr>
        <p:spPr>
          <a:xfrm>
            <a:off x="9648289" y="510810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</a:rPr>
              <a:t>미션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8CF95-B6CF-4743-9FA8-C6252322BD7F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D523-A6C8-4083-B2D8-D4A4663503FA}"/>
              </a:ext>
            </a:extLst>
          </p:cNvPr>
          <p:cNvSpPr txBox="1"/>
          <p:nvPr/>
        </p:nvSpPr>
        <p:spPr>
          <a:xfrm>
            <a:off x="1722677" y="4075924"/>
            <a:ext cx="5968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5"/>
              </a:rPr>
              <a:t>https://m.cafe.daum.net/SoulDresser/FLTB/138234?svc=daumapp&amp;bucket=toros_cafe_channel_beta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89019-D1A3-4D31-841A-6FAF9D34E098}"/>
              </a:ext>
            </a:extLst>
          </p:cNvPr>
          <p:cNvSpPr txBox="1"/>
          <p:nvPr/>
        </p:nvSpPr>
        <p:spPr>
          <a:xfrm>
            <a:off x="8706134" y="4075924"/>
            <a:ext cx="3321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6"/>
              </a:rPr>
              <a:t>https://m.blog.naver.com/fingering519/222001499943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2807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플레이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순서도: 추출 10">
            <a:extLst>
              <a:ext uri="{FF2B5EF4-FFF2-40B4-BE49-F238E27FC236}">
                <a16:creationId xmlns:a16="http://schemas.microsoft.com/office/drawing/2014/main" id="{C5D0A5B9-38B7-4B76-A70A-5655D5D6D03F}"/>
              </a:ext>
            </a:extLst>
          </p:cNvPr>
          <p:cNvSpPr/>
          <p:nvPr/>
        </p:nvSpPr>
        <p:spPr>
          <a:xfrm rot="5400000">
            <a:off x="1260000" y="1486800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16E48198-C537-4D8E-90F8-AFBE536D6CA1}"/>
              </a:ext>
            </a:extLst>
          </p:cNvPr>
          <p:cNvSpPr/>
          <p:nvPr/>
        </p:nvSpPr>
        <p:spPr>
          <a:xfrm rot="5400000">
            <a:off x="1260000" y="423856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3" name="순서도: 추출 12">
            <a:extLst>
              <a:ext uri="{FF2B5EF4-FFF2-40B4-BE49-F238E27FC236}">
                <a16:creationId xmlns:a16="http://schemas.microsoft.com/office/drawing/2014/main" id="{B5F27D99-102F-4BD7-AB26-E99CADF033AC}"/>
              </a:ext>
            </a:extLst>
          </p:cNvPr>
          <p:cNvSpPr/>
          <p:nvPr/>
        </p:nvSpPr>
        <p:spPr>
          <a:xfrm rot="5400000">
            <a:off x="1260000" y="5629169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14" name="순서도: 추출 13">
            <a:extLst>
              <a:ext uri="{FF2B5EF4-FFF2-40B4-BE49-F238E27FC236}">
                <a16:creationId xmlns:a16="http://schemas.microsoft.com/office/drawing/2014/main" id="{B648685D-793C-4814-91B0-476A70D0BB3E}"/>
              </a:ext>
            </a:extLst>
          </p:cNvPr>
          <p:cNvSpPr/>
          <p:nvPr/>
        </p:nvSpPr>
        <p:spPr>
          <a:xfrm rot="5400000">
            <a:off x="1260000" y="2829926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07D89-296D-4125-A5E5-26E019A7B913}"/>
              </a:ext>
            </a:extLst>
          </p:cNvPr>
          <p:cNvSpPr txBox="1"/>
          <p:nvPr/>
        </p:nvSpPr>
        <p:spPr>
          <a:xfrm>
            <a:off x="1658370" y="1394540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스토리를 따라가는 진행 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FEB78-20E7-4D28-AB02-B16A52A439EE}"/>
              </a:ext>
            </a:extLst>
          </p:cNvPr>
          <p:cNvSpPr txBox="1"/>
          <p:nvPr/>
        </p:nvSpPr>
        <p:spPr>
          <a:xfrm>
            <a:off x="1658370" y="2745868"/>
            <a:ext cx="83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퀘스트를 진행하며 얻는 경험치와 아이템을 통한 </a:t>
            </a:r>
            <a:r>
              <a:rPr lang="ko-KR" altLang="en-US" sz="2400" dirty="0" err="1"/>
              <a:t>스텟</a:t>
            </a:r>
            <a:r>
              <a:rPr lang="ko-KR" altLang="en-US" sz="2400" dirty="0"/>
              <a:t>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5B1690-C0BE-4698-B64B-690869AC7D9F}"/>
              </a:ext>
            </a:extLst>
          </p:cNvPr>
          <p:cNvSpPr txBox="1"/>
          <p:nvPr/>
        </p:nvSpPr>
        <p:spPr>
          <a:xfrm>
            <a:off x="1658370" y="4148437"/>
            <a:ext cx="78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퀘스트 이외에도 경험치와 아이템을 획득 </a:t>
            </a:r>
            <a:r>
              <a:rPr lang="en-US" altLang="ko-KR" sz="2400" dirty="0"/>
              <a:t>Ex) </a:t>
            </a:r>
            <a:r>
              <a:rPr lang="ko-KR" altLang="en-US" sz="2400" dirty="0"/>
              <a:t>사냥</a:t>
            </a:r>
            <a:r>
              <a:rPr lang="en-US" altLang="ko-KR" sz="2400" dirty="0"/>
              <a:t>, </a:t>
            </a:r>
            <a:r>
              <a:rPr lang="ko-KR" altLang="en-US" sz="2400" dirty="0"/>
              <a:t>채집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A6FA5-D3C6-40DA-8278-9B1445955D7E}"/>
              </a:ext>
            </a:extLst>
          </p:cNvPr>
          <p:cNvSpPr txBox="1"/>
          <p:nvPr/>
        </p:nvSpPr>
        <p:spPr>
          <a:xfrm>
            <a:off x="1658370" y="5542334"/>
            <a:ext cx="791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마지막 퀘스트를 클리어한 후 시위대와 유토피아로 진입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348E75-1C93-4608-A094-2B5A7D63994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4E06C-64F1-497C-8146-81D54DCCB159}"/>
              </a:ext>
            </a:extLst>
          </p:cNvPr>
          <p:cNvCxnSpPr>
            <a:cxnSpLocks/>
          </p:cNvCxnSpPr>
          <p:nvPr/>
        </p:nvCxnSpPr>
        <p:spPr>
          <a:xfrm>
            <a:off x="742817" y="1043354"/>
            <a:ext cx="0" cy="58146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E731D6-626A-4128-83D2-D2604362A4C0}"/>
              </a:ext>
            </a:extLst>
          </p:cNvPr>
          <p:cNvSpPr txBox="1"/>
          <p:nvPr/>
        </p:nvSpPr>
        <p:spPr>
          <a:xfrm>
            <a:off x="164123" y="2504264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D42AA-9CC2-407E-9D48-5DCFDA7B6D8F}"/>
              </a:ext>
            </a:extLst>
          </p:cNvPr>
          <p:cNvSpPr txBox="1"/>
          <p:nvPr/>
        </p:nvSpPr>
        <p:spPr>
          <a:xfrm>
            <a:off x="113323" y="3228072"/>
            <a:ext cx="433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62FE9-5EFC-4789-B8E3-8469D952A190}"/>
              </a:ext>
            </a:extLst>
          </p:cNvPr>
          <p:cNvSpPr txBox="1"/>
          <p:nvPr/>
        </p:nvSpPr>
        <p:spPr>
          <a:xfrm>
            <a:off x="164123" y="4136546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6976B-6B67-427D-8118-CAA0CEF1D888}"/>
              </a:ext>
            </a:extLst>
          </p:cNvPr>
          <p:cNvSpPr txBox="1"/>
          <p:nvPr/>
        </p:nvSpPr>
        <p:spPr>
          <a:xfrm>
            <a:off x="164123" y="4952687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AB531-C040-497A-9D41-7F8756A2E8A9}"/>
              </a:ext>
            </a:extLst>
          </p:cNvPr>
          <p:cNvSpPr txBox="1"/>
          <p:nvPr/>
        </p:nvSpPr>
        <p:spPr>
          <a:xfrm>
            <a:off x="164123" y="5768828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97BA0D-857D-45D2-B25A-1D54778D6FE5}"/>
              </a:ext>
            </a:extLst>
          </p:cNvPr>
          <p:cNvSpPr txBox="1"/>
          <p:nvPr/>
        </p:nvSpPr>
        <p:spPr>
          <a:xfrm>
            <a:off x="1301616" y="304800"/>
            <a:ext cx="294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2">
                    <a:lumMod val="50000"/>
                  </a:schemeClr>
                </a:solidFill>
              </a:rPr>
              <a:t>게임 </a:t>
            </a:r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UI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ADDE7-52C7-47CE-AFF2-ACC60393D4A6}"/>
              </a:ext>
            </a:extLst>
          </p:cNvPr>
          <p:cNvSpPr txBox="1"/>
          <p:nvPr/>
        </p:nvSpPr>
        <p:spPr>
          <a:xfrm>
            <a:off x="164123" y="1688123"/>
            <a:ext cx="433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ko-KR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B4177B-992E-411E-97F9-14604E9C0663}"/>
              </a:ext>
            </a:extLst>
          </p:cNvPr>
          <p:cNvSpPr/>
          <p:nvPr/>
        </p:nvSpPr>
        <p:spPr>
          <a:xfrm>
            <a:off x="1" y="6781248"/>
            <a:ext cx="12191999" cy="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43A49-BCB6-4A1A-9C66-AC0ABC0B13B8}"/>
              </a:ext>
            </a:extLst>
          </p:cNvPr>
          <p:cNvSpPr/>
          <p:nvPr/>
        </p:nvSpPr>
        <p:spPr>
          <a:xfrm>
            <a:off x="1260000" y="1486800"/>
            <a:ext cx="6872749" cy="42475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555F12F-F730-4B49-A124-DE66EF76DD84}"/>
              </a:ext>
            </a:extLst>
          </p:cNvPr>
          <p:cNvSpPr/>
          <p:nvPr/>
        </p:nvSpPr>
        <p:spPr>
          <a:xfrm>
            <a:off x="2682878" y="5171204"/>
            <a:ext cx="3932903" cy="983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8B60724-6C61-47B0-953F-2605B4C4C051}"/>
              </a:ext>
            </a:extLst>
          </p:cNvPr>
          <p:cNvSpPr/>
          <p:nvPr/>
        </p:nvSpPr>
        <p:spPr>
          <a:xfrm>
            <a:off x="2668131" y="5343269"/>
            <a:ext cx="3932903" cy="2851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온도계 단색으로 채워진">
            <a:extLst>
              <a:ext uri="{FF2B5EF4-FFF2-40B4-BE49-F238E27FC236}">
                <a16:creationId xmlns:a16="http://schemas.microsoft.com/office/drawing/2014/main" id="{06F6C8AB-002D-40D3-8C77-34CCC372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04" y="5027407"/>
            <a:ext cx="631723" cy="631723"/>
          </a:xfrm>
          <a:prstGeom prst="rect">
            <a:avLst/>
          </a:prstGeom>
        </p:spPr>
      </p:pic>
      <p:pic>
        <p:nvPicPr>
          <p:cNvPr id="17" name="그래픽 16" descr="닭 다리 단색으로 채워진">
            <a:extLst>
              <a:ext uri="{FF2B5EF4-FFF2-40B4-BE49-F238E27FC236}">
                <a16:creationId xmlns:a16="http://schemas.microsoft.com/office/drawing/2014/main" id="{91AD3BFE-4F87-4683-BD75-46BA5026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579856">
            <a:off x="2070819" y="5027406"/>
            <a:ext cx="631723" cy="631723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965B66E-7F81-45F2-BE67-D9939BF9BA68}"/>
              </a:ext>
            </a:extLst>
          </p:cNvPr>
          <p:cNvCxnSpPr>
            <a:cxnSpLocks/>
          </p:cNvCxnSpPr>
          <p:nvPr/>
        </p:nvCxnSpPr>
        <p:spPr>
          <a:xfrm flipV="1">
            <a:off x="5096701" y="4575612"/>
            <a:ext cx="648927" cy="605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FAA8F25-772D-4611-9641-F84F0ED23775}"/>
              </a:ext>
            </a:extLst>
          </p:cNvPr>
          <p:cNvCxnSpPr>
            <a:cxnSpLocks/>
          </p:cNvCxnSpPr>
          <p:nvPr/>
        </p:nvCxnSpPr>
        <p:spPr>
          <a:xfrm>
            <a:off x="3836845" y="5619026"/>
            <a:ext cx="837292" cy="718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04EE5E2-29D8-42BA-A835-9C6FF11626B5}"/>
              </a:ext>
            </a:extLst>
          </p:cNvPr>
          <p:cNvCxnSpPr>
            <a:cxnSpLocks/>
          </p:cNvCxnSpPr>
          <p:nvPr/>
        </p:nvCxnSpPr>
        <p:spPr>
          <a:xfrm flipV="1">
            <a:off x="6881252" y="4728754"/>
            <a:ext cx="1705899" cy="504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E2FA18D-1FAB-4AF7-893A-317465DCEA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59970" y="4284134"/>
            <a:ext cx="916058" cy="847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08171C-5DAA-405E-8906-DAE844A6147D}"/>
              </a:ext>
            </a:extLst>
          </p:cNvPr>
          <p:cNvSpPr txBox="1"/>
          <p:nvPr/>
        </p:nvSpPr>
        <p:spPr>
          <a:xfrm>
            <a:off x="5745628" y="4381491"/>
            <a:ext cx="110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에너지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DB0EBC-F865-4178-9D35-A45B355019E1}"/>
              </a:ext>
            </a:extLst>
          </p:cNvPr>
          <p:cNvSpPr txBox="1"/>
          <p:nvPr/>
        </p:nvSpPr>
        <p:spPr>
          <a:xfrm>
            <a:off x="8587151" y="4528699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39D690-1EF8-4C70-87A0-3499DD2DB98F}"/>
              </a:ext>
            </a:extLst>
          </p:cNvPr>
          <p:cNvSpPr txBox="1"/>
          <p:nvPr/>
        </p:nvSpPr>
        <p:spPr>
          <a:xfrm>
            <a:off x="4634582" y="613701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체력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6E42B-3DA6-4A9F-9505-3A7BEC6481C1}"/>
              </a:ext>
            </a:extLst>
          </p:cNvPr>
          <p:cNvSpPr txBox="1"/>
          <p:nvPr/>
        </p:nvSpPr>
        <p:spPr>
          <a:xfrm>
            <a:off x="2892710" y="381264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공복</a:t>
            </a:r>
          </a:p>
        </p:txBody>
      </p:sp>
      <p:sp>
        <p:nvSpPr>
          <p:cNvPr id="32" name="순서도: 추출 31">
            <a:extLst>
              <a:ext uri="{FF2B5EF4-FFF2-40B4-BE49-F238E27FC236}">
                <a16:creationId xmlns:a16="http://schemas.microsoft.com/office/drawing/2014/main" id="{2931AE5C-5337-4461-BE1D-1B06223DE218}"/>
              </a:ext>
            </a:extLst>
          </p:cNvPr>
          <p:cNvSpPr/>
          <p:nvPr/>
        </p:nvSpPr>
        <p:spPr>
          <a:xfrm rot="5400000">
            <a:off x="8401240" y="1515614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02D8C-3968-4AA2-9112-C897AB9EA3FC}"/>
              </a:ext>
            </a:extLst>
          </p:cNvPr>
          <p:cNvSpPr txBox="1"/>
          <p:nvPr/>
        </p:nvSpPr>
        <p:spPr>
          <a:xfrm>
            <a:off x="8802529" y="1440886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고정된 </a:t>
            </a:r>
            <a:r>
              <a:rPr lang="en-US" altLang="ko-KR" sz="2000" dirty="0"/>
              <a:t>UI</a:t>
            </a:r>
            <a:r>
              <a:rPr lang="ko-KR" altLang="en-US" sz="2000" dirty="0"/>
              <a:t> 사용</a:t>
            </a:r>
          </a:p>
        </p:txBody>
      </p:sp>
      <p:sp>
        <p:nvSpPr>
          <p:cNvPr id="33" name="순서도: 추출 32">
            <a:extLst>
              <a:ext uri="{FF2B5EF4-FFF2-40B4-BE49-F238E27FC236}">
                <a16:creationId xmlns:a16="http://schemas.microsoft.com/office/drawing/2014/main" id="{D84E8D79-8C6C-4BC8-883A-9F55403CE6E8}"/>
              </a:ext>
            </a:extLst>
          </p:cNvPr>
          <p:cNvSpPr/>
          <p:nvPr/>
        </p:nvSpPr>
        <p:spPr>
          <a:xfrm rot="5400000">
            <a:off x="8401239" y="2234522"/>
            <a:ext cx="277504" cy="219877"/>
          </a:xfrm>
          <a:prstGeom prst="flowChartExtra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018F6-BDF6-479C-B3FA-E8F2726602EA}"/>
              </a:ext>
            </a:extLst>
          </p:cNvPr>
          <p:cNvSpPr txBox="1"/>
          <p:nvPr/>
        </p:nvSpPr>
        <p:spPr>
          <a:xfrm>
            <a:off x="8802528" y="2159794"/>
            <a:ext cx="3357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필요에 따라 유동적 </a:t>
            </a:r>
            <a:r>
              <a:rPr lang="en-US" altLang="ko-KR" sz="2000" dirty="0"/>
              <a:t>UI </a:t>
            </a:r>
            <a:r>
              <a:rPr lang="ko-KR" altLang="en-US" sz="20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16066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531</Words>
  <Application>Microsoft Office PowerPoint</Application>
  <PresentationFormat>와이드스크린</PresentationFormat>
  <Paragraphs>181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Yoon 윤고딕 520_TT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김효림</dc:creator>
  <cp:lastModifiedBy>김효림</cp:lastModifiedBy>
  <cp:revision>38</cp:revision>
  <dcterms:created xsi:type="dcterms:W3CDTF">2020-12-04T05:45:57Z</dcterms:created>
  <dcterms:modified xsi:type="dcterms:W3CDTF">2020-12-07T07:48:32Z</dcterms:modified>
</cp:coreProperties>
</file>